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8" r:id="rId3"/>
    <p:sldId id="259" r:id="rId4"/>
    <p:sldId id="283" r:id="rId5"/>
    <p:sldId id="279" r:id="rId6"/>
    <p:sldId id="281" r:id="rId7"/>
    <p:sldId id="282" r:id="rId8"/>
    <p:sldId id="284" r:id="rId9"/>
    <p:sldId id="285" r:id="rId10"/>
    <p:sldId id="260" r:id="rId11"/>
    <p:sldId id="272" r:id="rId12"/>
    <p:sldId id="273" r:id="rId13"/>
    <p:sldId id="28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79312" autoAdjust="0"/>
  </p:normalViewPr>
  <p:slideViewPr>
    <p:cSldViewPr snapToGrid="0">
      <p:cViewPr varScale="1">
        <p:scale>
          <a:sx n="77" d="100"/>
          <a:sy n="77" d="100"/>
        </p:scale>
        <p:origin x="138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22E7C-05FA-4B07-9A3E-26967016A603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85EB0-CA0C-4149-A730-6931A131D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13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85EB0-CA0C-4149-A730-6931A131D0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17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p05</a:t>
            </a:r>
          </a:p>
          <a:p>
            <a:r>
              <a:rPr lang="en-US" dirty="0"/>
              <a:t>a-box-light.html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85EB0-CA0C-4149-A730-6931A131D0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05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Scene – set up area/space for rendering, cameras, lights</a:t>
            </a:r>
          </a:p>
          <a:p>
            <a:r>
              <a:rPr lang="en-US">
                <a:cs typeface="Calibri"/>
              </a:rPr>
              <a:t>Camera – defines what we are viewing</a:t>
            </a:r>
          </a:p>
          <a:p>
            <a:r>
              <a:rPr lang="en-US">
                <a:cs typeface="Calibri"/>
              </a:rPr>
              <a:t>Render – build an image from a model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7335E-705A-4B06-B28B-6B898F5DB9BB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61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AR/VR Workshop</a:t>
            </a:r>
            <a:br>
              <a:rPr lang="en-US" dirty="0">
                <a:ea typeface="Calibri Light"/>
                <a:cs typeface="Calibri Light"/>
              </a:rPr>
            </a:br>
            <a:r>
              <a:rPr lang="en-US" b="1" dirty="0">
                <a:latin typeface="Calibri"/>
                <a:ea typeface="Calibri"/>
                <a:cs typeface="Calibri"/>
              </a:rPr>
              <a:t>A-Frame cameras and lights</a:t>
            </a:r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b="1">
              <a:solidFill>
                <a:srgbClr val="0070C0"/>
              </a:solidFill>
              <a:ea typeface="Calibri"/>
              <a:cs typeface="Calibri"/>
            </a:endParaRPr>
          </a:p>
          <a:p>
            <a:r>
              <a:rPr lang="en-US" b="1">
                <a:solidFill>
                  <a:srgbClr val="0070C0"/>
                </a:solidFill>
                <a:ea typeface="Calibri"/>
                <a:cs typeface="Calibri"/>
              </a:rPr>
              <a:t>Phillip </a:t>
            </a:r>
            <a:r>
              <a:rPr lang="en-US" b="1" dirty="0">
                <a:solidFill>
                  <a:srgbClr val="0070C0"/>
                </a:solidFill>
                <a:ea typeface="Calibri"/>
                <a:cs typeface="Calibri"/>
              </a:rPr>
              <a:t>G. Bradford</a:t>
            </a:r>
          </a:p>
          <a:p>
            <a:r>
              <a:rPr lang="en-US" b="1" dirty="0">
                <a:solidFill>
                  <a:srgbClr val="0070C0"/>
                </a:solidFill>
                <a:ea typeface="Calibri"/>
                <a:cs typeface="Calibri"/>
              </a:rPr>
              <a:t>University of Connecticut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9B9E-CB44-8A5E-157C-29084C0A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Perspective Camera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CE000-C25C-641D-90C1-B99FE7CC5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const camera = new </a:t>
            </a:r>
            <a:r>
              <a:rPr lang="en-US" err="1">
                <a:ea typeface="+mn-lt"/>
                <a:cs typeface="+mn-lt"/>
              </a:rPr>
              <a:t>THREE.PerspectiveCamera</a:t>
            </a:r>
            <a:r>
              <a:rPr lang="en-US">
                <a:ea typeface="+mn-lt"/>
                <a:cs typeface="+mn-lt"/>
              </a:rPr>
              <a:t>( 75, 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             </a:t>
            </a:r>
            <a:r>
              <a:rPr lang="en-US" err="1">
                <a:ea typeface="+mn-lt"/>
                <a:cs typeface="+mn-lt"/>
              </a:rPr>
              <a:t>window.innerWidth</a:t>
            </a:r>
            <a:r>
              <a:rPr lang="en-US">
                <a:ea typeface="+mn-lt"/>
                <a:cs typeface="+mn-lt"/>
              </a:rPr>
              <a:t> / </a:t>
            </a:r>
            <a:r>
              <a:rPr lang="en-US" err="1">
                <a:ea typeface="+mn-lt"/>
                <a:cs typeface="+mn-lt"/>
              </a:rPr>
              <a:t>window.innerHeight</a:t>
            </a:r>
            <a:r>
              <a:rPr lang="en-US">
                <a:ea typeface="+mn-lt"/>
                <a:cs typeface="+mn-lt"/>
              </a:rPr>
              <a:t>, 0.1, 1000 );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Field of view: 75 degrees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Aspect ratio: width/height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0.1, 1000: Near, far clipping 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EDF4C6-031C-9D81-CF44-CD0DE5621C12}"/>
              </a:ext>
            </a:extLst>
          </p:cNvPr>
          <p:cNvGrpSpPr/>
          <p:nvPr/>
        </p:nvGrpSpPr>
        <p:grpSpPr>
          <a:xfrm>
            <a:off x="5690453" y="3581871"/>
            <a:ext cx="6403575" cy="1816971"/>
            <a:chOff x="3350024" y="2452478"/>
            <a:chExt cx="7165575" cy="1816971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35F65F1C-4A30-BD8B-14A0-6E5D78891556}"/>
                </a:ext>
              </a:extLst>
            </p:cNvPr>
            <p:cNvSpPr/>
            <p:nvPr/>
          </p:nvSpPr>
          <p:spPr>
            <a:xfrm rot="5400000">
              <a:off x="4019550" y="2834531"/>
              <a:ext cx="585107" cy="104774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Beveled 5">
              <a:extLst>
                <a:ext uri="{FF2B5EF4-FFF2-40B4-BE49-F238E27FC236}">
                  <a16:creationId xmlns:a16="http://schemas.microsoft.com/office/drawing/2014/main" id="{D59BE7E2-A91D-ECF4-65E9-92CE47B38826}"/>
                </a:ext>
              </a:extLst>
            </p:cNvPr>
            <p:cNvSpPr/>
            <p:nvPr/>
          </p:nvSpPr>
          <p:spPr>
            <a:xfrm>
              <a:off x="3350024" y="2832953"/>
              <a:ext cx="1047750" cy="1047750"/>
            </a:xfrm>
            <a:prstGeom prst="beve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8" descr="Mountains and a lake">
              <a:extLst>
                <a:ext uri="{FF2B5EF4-FFF2-40B4-BE49-F238E27FC236}">
                  <a16:creationId xmlns:a16="http://schemas.microsoft.com/office/drawing/2014/main" id="{534F987B-E1AE-58AD-1E87-0D9922DBC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2400" y="2452478"/>
              <a:ext cx="2743199" cy="1816971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A2AFA6A-1505-3031-964A-5D4E78D71597}"/>
                </a:ext>
              </a:extLst>
            </p:cNvPr>
            <p:cNvCxnSpPr/>
            <p:nvPr/>
          </p:nvCxnSpPr>
          <p:spPr>
            <a:xfrm flipV="1">
              <a:off x="4781550" y="2468336"/>
              <a:ext cx="2979963" cy="585107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0AF61F3-6552-DAF3-188F-D428174BE8A7}"/>
                </a:ext>
              </a:extLst>
            </p:cNvPr>
            <p:cNvCxnSpPr>
              <a:cxnSpLocks/>
            </p:cNvCxnSpPr>
            <p:nvPr/>
          </p:nvCxnSpPr>
          <p:spPr>
            <a:xfrm>
              <a:off x="4781549" y="3652157"/>
              <a:ext cx="3047998" cy="557893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0163064-EBBA-A472-7A1E-A163D9573AF0}"/>
              </a:ext>
            </a:extLst>
          </p:cNvPr>
          <p:cNvSpPr txBox="1"/>
          <p:nvPr/>
        </p:nvSpPr>
        <p:spPr>
          <a:xfrm>
            <a:off x="7606392" y="4259035"/>
            <a:ext cx="6844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75</a:t>
            </a:r>
            <a:r>
              <a:rPr lang="en-US" baseline="30000">
                <a:cs typeface="Calibri"/>
              </a:rPr>
              <a:t>o</a:t>
            </a:r>
            <a:r>
              <a:rPr lang="en-US">
                <a:cs typeface="Calibri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64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391A-3537-1C7A-562C-621BC5D9E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3DoF or 6DoF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CE65A-6250-8F91-C713-360CD71F9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content is protected and may not be shared, uploaded, or distributed</a:t>
            </a:r>
          </a:p>
        </p:txBody>
      </p:sp>
      <p:pic>
        <p:nvPicPr>
          <p:cNvPr id="5" name="Graphic 5" descr="User with solid fill">
            <a:extLst>
              <a:ext uri="{FF2B5EF4-FFF2-40B4-BE49-F238E27FC236}">
                <a16:creationId xmlns:a16="http://schemas.microsoft.com/office/drawing/2014/main" id="{124FA7C4-8C0E-4D52-6CF4-B0AAF02E6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6100" y="2870200"/>
            <a:ext cx="914400" cy="914400"/>
          </a:xfrm>
          <a:prstGeom prst="rect">
            <a:avLst/>
          </a:prstGeom>
        </p:spPr>
      </p:pic>
      <p:pic>
        <p:nvPicPr>
          <p:cNvPr id="6" name="Graphic 6" descr="3d Glasses with solid fill">
            <a:extLst>
              <a:ext uri="{FF2B5EF4-FFF2-40B4-BE49-F238E27FC236}">
                <a16:creationId xmlns:a16="http://schemas.microsoft.com/office/drawing/2014/main" id="{4E7B4F9E-4DD3-1B33-5569-9D443627F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41575" y="2974975"/>
            <a:ext cx="914400" cy="914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265938-5959-F544-F88C-6E27AD76AB2D}"/>
              </a:ext>
            </a:extLst>
          </p:cNvPr>
          <p:cNvCxnSpPr/>
          <p:nvPr/>
        </p:nvCxnSpPr>
        <p:spPr>
          <a:xfrm>
            <a:off x="2876550" y="2559050"/>
            <a:ext cx="38100" cy="1866900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4EB638-176C-7948-AB96-9DB9FD8C60BD}"/>
              </a:ext>
            </a:extLst>
          </p:cNvPr>
          <p:cNvCxnSpPr>
            <a:cxnSpLocks/>
          </p:cNvCxnSpPr>
          <p:nvPr/>
        </p:nvCxnSpPr>
        <p:spPr>
          <a:xfrm>
            <a:off x="1911350" y="3778249"/>
            <a:ext cx="2082800" cy="12700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3EB521-8846-CC51-E576-AB387FA3A56B}"/>
              </a:ext>
            </a:extLst>
          </p:cNvPr>
          <p:cNvCxnSpPr>
            <a:cxnSpLocks/>
          </p:cNvCxnSpPr>
          <p:nvPr/>
        </p:nvCxnSpPr>
        <p:spPr>
          <a:xfrm flipV="1">
            <a:off x="1873250" y="3028948"/>
            <a:ext cx="2171700" cy="1397000"/>
          </a:xfrm>
          <a:prstGeom prst="straightConnector1">
            <a:avLst/>
          </a:prstGeom>
          <a:ln>
            <a:solidFill>
              <a:srgbClr val="0070C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A483D1E-A830-6A60-6AF8-198BA49618E1}"/>
              </a:ext>
            </a:extLst>
          </p:cNvPr>
          <p:cNvSpPr txBox="1"/>
          <p:nvPr/>
        </p:nvSpPr>
        <p:spPr>
          <a:xfrm>
            <a:off x="1625599" y="4851400"/>
            <a:ext cx="24161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Rotation in 3D</a:t>
            </a:r>
            <a:endParaRPr lang="en-US" sz="2400"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76691-3C67-37BF-7792-7BB1D58924EF}"/>
              </a:ext>
            </a:extLst>
          </p:cNvPr>
          <p:cNvSpPr txBox="1"/>
          <p:nvPr/>
        </p:nvSpPr>
        <p:spPr>
          <a:xfrm>
            <a:off x="6375398" y="4851399"/>
            <a:ext cx="30765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Translation in 3D</a:t>
            </a:r>
            <a:endParaRPr lang="en-US" sz="2400">
              <a:cs typeface="Calibri" panose="020F0502020204030204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598536-A595-5D4E-9D11-6FA9BB86DAF7}"/>
              </a:ext>
            </a:extLst>
          </p:cNvPr>
          <p:cNvCxnSpPr>
            <a:cxnSpLocks/>
          </p:cNvCxnSpPr>
          <p:nvPr/>
        </p:nvCxnSpPr>
        <p:spPr>
          <a:xfrm>
            <a:off x="7334250" y="2749549"/>
            <a:ext cx="38100" cy="186690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22D473-FD09-56EA-F705-003E1180A02F}"/>
              </a:ext>
            </a:extLst>
          </p:cNvPr>
          <p:cNvCxnSpPr>
            <a:cxnSpLocks/>
          </p:cNvCxnSpPr>
          <p:nvPr/>
        </p:nvCxnSpPr>
        <p:spPr>
          <a:xfrm>
            <a:off x="6369050" y="3968748"/>
            <a:ext cx="2082800" cy="1270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792B8F-D377-0888-6286-3EF84BF58103}"/>
              </a:ext>
            </a:extLst>
          </p:cNvPr>
          <p:cNvCxnSpPr>
            <a:cxnSpLocks/>
          </p:cNvCxnSpPr>
          <p:nvPr/>
        </p:nvCxnSpPr>
        <p:spPr>
          <a:xfrm flipV="1">
            <a:off x="6330949" y="3219447"/>
            <a:ext cx="2171700" cy="139700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62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1D9D4-6030-20C0-453A-A0744C9F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Perspective Camera()</a:t>
            </a:r>
            <a:endParaRPr lang="en-US" err="1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7A0E0-9F45-36F3-ABA1-689A96304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camera = new </a:t>
            </a:r>
            <a:r>
              <a:rPr lang="en-US" err="1">
                <a:ea typeface="+mn-lt"/>
                <a:cs typeface="+mn-lt"/>
              </a:rPr>
              <a:t>THREE.PerspectiveCamera</a:t>
            </a:r>
            <a:r>
              <a:rPr lang="en-US">
                <a:ea typeface="+mn-lt"/>
                <a:cs typeface="+mn-lt"/>
              </a:rPr>
              <a:t>(45, 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                                            </a:t>
            </a:r>
            <a:r>
              <a:rPr lang="en-US" err="1">
                <a:ea typeface="+mn-lt"/>
                <a:cs typeface="+mn-lt"/>
              </a:rPr>
              <a:t>window.innerWidth</a:t>
            </a:r>
            <a:r>
              <a:rPr lang="en-US">
                <a:ea typeface="+mn-lt"/>
                <a:cs typeface="+mn-lt"/>
              </a:rPr>
              <a:t> / </a:t>
            </a:r>
            <a:r>
              <a:rPr lang="en-US" err="1">
                <a:ea typeface="+mn-lt"/>
                <a:cs typeface="+mn-lt"/>
              </a:rPr>
              <a:t>window.innerHeight</a:t>
            </a:r>
            <a:r>
              <a:rPr lang="en-US">
                <a:ea typeface="+mn-lt"/>
                <a:cs typeface="+mn-lt"/>
              </a:rPr>
              <a:t>, 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                                            0.1, 1000);</a:t>
            </a:r>
            <a:endParaRPr lang="en-US">
              <a:cs typeface="Calibri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// position and point the camera to the center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camera.position.x</a:t>
            </a:r>
            <a:r>
              <a:rPr lang="en-US">
                <a:ea typeface="+mn-lt"/>
                <a:cs typeface="+mn-lt"/>
              </a:rPr>
              <a:t> = 15;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camera.position.y</a:t>
            </a:r>
            <a:r>
              <a:rPr lang="en-US">
                <a:ea typeface="+mn-lt"/>
                <a:cs typeface="+mn-lt"/>
              </a:rPr>
              <a:t> = 16;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camera.position.z</a:t>
            </a:r>
            <a:r>
              <a:rPr lang="en-US">
                <a:ea typeface="+mn-lt"/>
                <a:cs typeface="+mn-lt"/>
              </a:rPr>
              <a:t> = 13;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camera.lookAt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scene.position</a:t>
            </a:r>
            <a:r>
              <a:rPr lang="en-US">
                <a:ea typeface="+mn-lt"/>
                <a:cs typeface="+mn-lt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96646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F1C76-DDF1-E6A0-07A3-A8C66B70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and orbit; camera &amp; 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701C-DE3A-5C2E-6FAE-7426A8EAF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FF0000"/>
                </a:solidFill>
              </a:rPr>
              <a:t>a-earth-spin-and-orbit.</a:t>
            </a:r>
            <a:r>
              <a:rPr lang="en-US" dirty="0">
                <a:solidFill>
                  <a:srgbClr val="FF0000"/>
                </a:solidFill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032627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5BE20-677D-4B4F-44B7-9A84D1548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ea typeface="Calibri Light"/>
                <a:cs typeface="Calibri Light"/>
              </a:rPr>
              <a:t>Learning plan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4CC263D-27AE-E86F-7091-6D2561F5B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14202"/>
              </p:ext>
            </p:extLst>
          </p:nvPr>
        </p:nvGraphicFramePr>
        <p:xfrm>
          <a:off x="680674" y="1691735"/>
          <a:ext cx="11128201" cy="387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3444">
                  <a:extLst>
                    <a:ext uri="{9D8B030D-6E8A-4147-A177-3AD203B41FA5}">
                      <a16:colId xmlns:a16="http://schemas.microsoft.com/office/drawing/2014/main" val="1160588841"/>
                    </a:ext>
                  </a:extLst>
                </a:gridCol>
                <a:gridCol w="7014757">
                  <a:extLst>
                    <a:ext uri="{9D8B030D-6E8A-4147-A177-3AD203B41FA5}">
                      <a16:colId xmlns:a16="http://schemas.microsoft.com/office/drawing/2014/main" val="209158344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Introduction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dirty="0">
                          <a:effectLst/>
                        </a:rPr>
                        <a:t>Overview – outline goals </a:t>
                      </a:r>
                      <a:endParaRPr lang="en-US" sz="2000" dirty="0">
                        <a:effectLst/>
                      </a:endParaRPr>
                    </a:p>
                    <a:p>
                      <a:pPr algn="l" rtl="0" fontAlgn="base"/>
                      <a:r>
                        <a:rPr lang="en-US" sz="2000" b="0" dirty="0">
                          <a:effectLst/>
                        </a:rPr>
                        <a:t>Setting up google cardboard with glitch.com system </a:t>
                      </a:r>
                      <a:endParaRPr lang="en-US" sz="2000" b="0" i="0" dirty="0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2577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A-frame basics 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3853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Foundations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663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A-frame components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6944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Three.JS and A-frame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1417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Entity component architecture (ECA)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861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dirty="0">
                          <a:effectLst/>
                        </a:rPr>
                        <a:t>A-frame and planets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1689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A-frame and animations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005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Conclusion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985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731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2E1B-304C-70CA-4FE2-121036B4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ea typeface="Calibri Light"/>
                <a:cs typeface="Calibri Light"/>
              </a:rPr>
              <a:t>Outline</a:t>
            </a:r>
            <a:endParaRPr lang="en-US">
              <a:solidFill>
                <a:srgbClr val="0070C0"/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0D594-86CE-1ED4-994C-042A2971E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Light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	ambient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	directional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Cameras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	Apertures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	Field of view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	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69712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CF13F-90A4-2843-29AA-7ED509064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72E80-7FB8-BC4C-61AF-0EAD13EB3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804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Ambient light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&lt;a-entity id="</a:t>
            </a:r>
            <a:r>
              <a:rPr lang="en-US" b="1" dirty="0" err="1">
                <a:solidFill>
                  <a:srgbClr val="0070C0"/>
                </a:solidFill>
              </a:rPr>
              <a:t>amb</a:t>
            </a:r>
            <a:r>
              <a:rPr lang="en-US" b="1" dirty="0">
                <a:solidFill>
                  <a:srgbClr val="0070C0"/>
                </a:solidFill>
              </a:rPr>
              <a:t>-light" light="type: ambient; intensity:1 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color:#BBBBBB; "&gt; &lt;/a-entity&gt;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Directional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70C0"/>
                </a:solidFill>
              </a:rPr>
              <a:t>&lt;a-entity light="type: directional; color:#BBBBBB; intensity: 1"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70C0"/>
                </a:solidFill>
              </a:rPr>
              <a:t>position=" 20 200 100"&gt;&lt;/a-entity&gt;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35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E4E1B-0E9E-53BA-99ED-3D1EFD2C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Cameras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AE6CF-532A-5875-63A7-A67189A5C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Default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&lt;a-entity </a:t>
            </a:r>
            <a:r>
              <a:rPr lang="en-US" b="0" i="0" dirty="0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camera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=</a:t>
            </a:r>
            <a:r>
              <a:rPr lang="en-US" b="0" i="0" dirty="0">
                <a:solidFill>
                  <a:srgbClr val="44BB88"/>
                </a:solidFill>
                <a:effectLst/>
                <a:latin typeface="Fira Mono" panose="020F0502020204030204" pitchFamily="49" charset="0"/>
              </a:rPr>
              <a:t>"active: true"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2973B7"/>
                </a:solidFill>
                <a:latin typeface="Fira Mono" panose="020F0502020204030204" pitchFamily="49" charset="0"/>
              </a:rPr>
              <a:t>  </a:t>
            </a:r>
            <a:r>
              <a:rPr lang="en-US" b="0" i="0" dirty="0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look-controls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 </a:t>
            </a:r>
            <a:r>
              <a:rPr lang="en-US" b="0" i="0" dirty="0" err="1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wasd</a:t>
            </a:r>
            <a:r>
              <a:rPr lang="en-US" b="0" i="0" dirty="0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-controls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2973B7"/>
                </a:solidFill>
                <a:latin typeface="Fira Mono" panose="020F0502020204030204" pitchFamily="49" charset="0"/>
              </a:rPr>
              <a:t>  </a:t>
            </a:r>
            <a:r>
              <a:rPr lang="en-US" b="0" i="0" dirty="0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position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=</a:t>
            </a:r>
            <a:r>
              <a:rPr lang="en-US" b="0" i="0" dirty="0">
                <a:solidFill>
                  <a:srgbClr val="44BB88"/>
                </a:solidFill>
                <a:effectLst/>
                <a:latin typeface="Fira Mono" panose="020F0502020204030204" pitchFamily="49" charset="0"/>
              </a:rPr>
              <a:t>"0 1.6 0"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2973B7"/>
                </a:solidFill>
                <a:latin typeface="Fira Mono" panose="020F0502020204030204" pitchFamily="49" charset="0"/>
              </a:rPr>
              <a:t>  </a:t>
            </a:r>
            <a:r>
              <a:rPr lang="en-US" b="0" i="0" dirty="0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data-</a:t>
            </a:r>
            <a:r>
              <a:rPr lang="en-US" b="0" i="0" dirty="0" err="1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aframe</a:t>
            </a:r>
            <a:r>
              <a:rPr lang="en-US" b="0" i="0" dirty="0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-default-camera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&gt;&lt;/a-entity&gt;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448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FFF10-A6E5-7FD1-79A3-C439697BB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VR images / videos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98E0B-F179-9CCA-D979-7C2CA7F53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360</a:t>
            </a:r>
            <a:r>
              <a:rPr lang="en-US" baseline="30000" dirty="0"/>
              <a:t>o</a:t>
            </a:r>
            <a:r>
              <a:rPr lang="en-US" dirty="0"/>
              <a:t> images / videos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Put in the camera’s perspective </a:t>
            </a:r>
          </a:p>
          <a:p>
            <a:pPr marL="0" indent="0">
              <a:buNone/>
            </a:pPr>
            <a:r>
              <a:rPr lang="en-US" dirty="0"/>
              <a:t>	Camera defaults to (0,</a:t>
            </a:r>
            <a:r>
              <a:rPr lang="en-US" dirty="0">
                <a:solidFill>
                  <a:srgbClr val="FF0000"/>
                </a:solidFill>
              </a:rPr>
              <a:t>1.6</a:t>
            </a:r>
            <a:r>
              <a:rPr lang="en-US" dirty="0"/>
              <a:t>,0)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Over Seattle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927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DB1D-7CE8-A5EB-B5A0-EB9B55947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see the camera?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7E18E-4B91-BA64-4778-5C914E407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A-frame Inspector: </a:t>
            </a:r>
            <a:r>
              <a:rPr lang="en-US" dirty="0">
                <a:solidFill>
                  <a:schemeClr val="accent1"/>
                </a:solidFill>
              </a:rPr>
              <a:t>&lt;CTRL&gt;-&lt;ALT&gt;-I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20F77E-038B-E81B-0BF0-25289ACD1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761" y="2996238"/>
            <a:ext cx="4305982" cy="318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46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061D0-C5B2-8876-90C7-3FCCA2EC6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A-camera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E714D-CBA0-A158-1805-5308C00A9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it-IT" dirty="0"/>
              <a:t>&lt;a-scene&gt;</a:t>
            </a:r>
          </a:p>
          <a:p>
            <a:pPr marL="0" indent="0">
              <a:buNone/>
            </a:pPr>
            <a:r>
              <a:rPr lang="it-IT" dirty="0"/>
              <a:t>	&lt;a-camera position="0 -1.6 4.5"&gt;&lt;/a-camera&gt;</a:t>
            </a:r>
          </a:p>
          <a:p>
            <a:pPr marL="0" indent="0">
              <a:buNone/>
            </a:pPr>
            <a:r>
              <a:rPr lang="it-IT" dirty="0"/>
              <a:t>&lt;/a-scene&gt;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9C46EE-DC1B-ABF3-1AAE-92F6E33090D6}"/>
              </a:ext>
            </a:extLst>
          </p:cNvPr>
          <p:cNvSpPr/>
          <p:nvPr/>
        </p:nvSpPr>
        <p:spPr>
          <a:xfrm>
            <a:off x="7414590" y="1441174"/>
            <a:ext cx="3329609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a-box-camera.html</a:t>
            </a:r>
          </a:p>
        </p:txBody>
      </p:sp>
    </p:spTree>
    <p:extLst>
      <p:ext uri="{BB962C8B-B14F-4D97-AF65-F5344CB8AC3E}">
        <p14:creationId xmlns:p14="http://schemas.microsoft.com/office/powerpoint/2010/main" val="4009085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9B9E-CB44-8A5E-157C-29084C0A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Camera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CE000-C25C-641D-90C1-B99FE7CC5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 panose="020F0502020204030204"/>
              </a:rPr>
              <a:t>Scene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Camera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Renderer 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75F89E-8C37-2C3D-0FDC-8F315822481D}"/>
              </a:ext>
            </a:extLst>
          </p:cNvPr>
          <p:cNvGrpSpPr/>
          <p:nvPr/>
        </p:nvGrpSpPr>
        <p:grpSpPr>
          <a:xfrm>
            <a:off x="3350024" y="2452478"/>
            <a:ext cx="7165575" cy="1816971"/>
            <a:chOff x="3350024" y="2452478"/>
            <a:chExt cx="7165575" cy="1816971"/>
          </a:xfrm>
        </p:grpSpPr>
        <p:sp>
          <p:nvSpPr>
            <p:cNvPr id="4" name="Cylinder 3">
              <a:extLst>
                <a:ext uri="{FF2B5EF4-FFF2-40B4-BE49-F238E27FC236}">
                  <a16:creationId xmlns:a16="http://schemas.microsoft.com/office/drawing/2014/main" id="{C8DE1178-6562-730A-4AE6-7056C0B8DB64}"/>
                </a:ext>
              </a:extLst>
            </p:cNvPr>
            <p:cNvSpPr/>
            <p:nvPr/>
          </p:nvSpPr>
          <p:spPr>
            <a:xfrm rot="5400000">
              <a:off x="4019550" y="2834531"/>
              <a:ext cx="585107" cy="104774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Beveled 6">
              <a:extLst>
                <a:ext uri="{FF2B5EF4-FFF2-40B4-BE49-F238E27FC236}">
                  <a16:creationId xmlns:a16="http://schemas.microsoft.com/office/drawing/2014/main" id="{77BDC5CE-238E-F523-87C1-5C18EDD81FD0}"/>
                </a:ext>
              </a:extLst>
            </p:cNvPr>
            <p:cNvSpPr/>
            <p:nvPr/>
          </p:nvSpPr>
          <p:spPr>
            <a:xfrm>
              <a:off x="3350024" y="2832953"/>
              <a:ext cx="1047750" cy="1047750"/>
            </a:xfrm>
            <a:prstGeom prst="beve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8" descr="Mountains and a lake">
              <a:extLst>
                <a:ext uri="{FF2B5EF4-FFF2-40B4-BE49-F238E27FC236}">
                  <a16:creationId xmlns:a16="http://schemas.microsoft.com/office/drawing/2014/main" id="{8825A0C0-E404-4829-4E13-BDD1B343E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2400" y="2452478"/>
              <a:ext cx="2743199" cy="1816971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EEE8955-4964-B409-E118-56EDD03FBA1E}"/>
                </a:ext>
              </a:extLst>
            </p:cNvPr>
            <p:cNvCxnSpPr/>
            <p:nvPr/>
          </p:nvCxnSpPr>
          <p:spPr>
            <a:xfrm flipV="1">
              <a:off x="4781550" y="2468336"/>
              <a:ext cx="2979963" cy="585107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AECE64C-7D4A-C9CC-3321-3CEA5B7B9C61}"/>
                </a:ext>
              </a:extLst>
            </p:cNvPr>
            <p:cNvCxnSpPr>
              <a:cxnSpLocks/>
            </p:cNvCxnSpPr>
            <p:nvPr/>
          </p:nvCxnSpPr>
          <p:spPr>
            <a:xfrm>
              <a:off x="4781549" y="3652157"/>
              <a:ext cx="3047998" cy="557893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6212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866</TotalTime>
  <Words>396</Words>
  <Application>Microsoft Office PowerPoint</Application>
  <PresentationFormat>Widescreen</PresentationFormat>
  <Paragraphs>97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Fira Mono</vt:lpstr>
      <vt:lpstr>office theme</vt:lpstr>
      <vt:lpstr>AR/VR Workshop A-Frame cameras and lights</vt:lpstr>
      <vt:lpstr>Learning plan</vt:lpstr>
      <vt:lpstr>Outline</vt:lpstr>
      <vt:lpstr>Light</vt:lpstr>
      <vt:lpstr>Cameras</vt:lpstr>
      <vt:lpstr>VR images / videos</vt:lpstr>
      <vt:lpstr>How do we see the camera?</vt:lpstr>
      <vt:lpstr>A-camera</vt:lpstr>
      <vt:lpstr>Camera </vt:lpstr>
      <vt:lpstr>Perspective Camera</vt:lpstr>
      <vt:lpstr>3DoF or 6DoF</vt:lpstr>
      <vt:lpstr>Perspective Camera()</vt:lpstr>
      <vt:lpstr>Rotation and orbit; camera &amp; lights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Bradford, Phillip</dc:creator>
  <cp:lastModifiedBy>Bradford, Phillip</cp:lastModifiedBy>
  <cp:revision>170</cp:revision>
  <dcterms:created xsi:type="dcterms:W3CDTF">2023-10-08T23:58:23Z</dcterms:created>
  <dcterms:modified xsi:type="dcterms:W3CDTF">2024-05-30T21:48:04Z</dcterms:modified>
</cp:coreProperties>
</file>